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26.xml.rels" ContentType="application/vnd.openxmlformats-package.relationships+xml"/>
  <Override PartName="/ppt/slides/_rels/slide10.xml.rels" ContentType="application/vnd.openxmlformats-package.relationships+xml"/>
  <Override PartName="/ppt/slides/_rels/slide17.xml.rels" ContentType="application/vnd.openxmlformats-package.relationships+xml"/>
  <Override PartName="/ppt/slides/_rels/slide9.xml.rels" ContentType="application/vnd.openxmlformats-package.relationships+xml"/>
  <Override PartName="/ppt/slides/_rels/slide24.xml.rels" ContentType="application/vnd.openxmlformats-package.relationships+xml"/>
  <Override PartName="/ppt/slides/_rels/slide2.xml.rels" ContentType="application/vnd.openxmlformats-package.relationships+xml"/>
  <Override PartName="/ppt/slides/_rels/slide8.xml.rels" ContentType="application/vnd.openxmlformats-package.relationships+xml"/>
  <Override PartName="/ppt/slides/_rels/slide23.xml.rels" ContentType="application/vnd.openxmlformats-package.relationships+xml"/>
  <Override PartName="/ppt/slides/_rels/slide1.xml.rels" ContentType="application/vnd.openxmlformats-package.relationships+xml"/>
  <Override PartName="/ppt/slides/_rels/slide7.xml.rels" ContentType="application/vnd.openxmlformats-package.relationships+xml"/>
  <Override PartName="/ppt/slides/_rels/slide28.xml.rels" ContentType="application/vnd.openxmlformats-package.relationships+xml"/>
  <Override PartName="/ppt/slides/_rels/slide6.xml.rels" ContentType="application/vnd.openxmlformats-package.relationships+xml"/>
  <Override PartName="/ppt/slides/_rels/slide25.xml.rels" ContentType="application/vnd.openxmlformats-package.relationships+xml"/>
  <Override PartName="/ppt/slides/_rels/slide3.xml.rels" ContentType="application/vnd.openxmlformats-package.relationships+xml"/>
  <Override PartName="/ppt/slides/_rels/slide11.xml.rels" ContentType="application/vnd.openxmlformats-package.relationships+xml"/>
  <Override PartName="/ppt/slides/_rels/slide18.xml.rels" ContentType="application/vnd.openxmlformats-package.relationships+xml"/>
  <Override PartName="/ppt/slides/_rels/slide4.xml.rels" ContentType="application/vnd.openxmlformats-package.relationships+xml"/>
  <Override PartName="/ppt/slides/_rels/slide12.xml.rels" ContentType="application/vnd.openxmlformats-package.relationships+xml"/>
  <Override PartName="/ppt/slides/_rels/slide19.xml.rels" ContentType="application/vnd.openxmlformats-package.relationships+xml"/>
  <Override PartName="/ppt/slides/_rels/slide27.xml.rels" ContentType="application/vnd.openxmlformats-package.relationships+xml"/>
  <Override PartName="/ppt/slides/_rels/slide5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22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20.xml.rels" ContentType="application/vnd.openxmlformats-package.relationships+xml"/>
  <Override PartName="/ppt/slides/_rels/slide21.xml.rels" ContentType="application/vnd.openxmlformats-package.relationships+xml"/>
  <Override PartName="/ppt/slides/slide22.xml" ContentType="application/vnd.openxmlformats-officedocument.presentationml.slide+xml"/>
  <Override PartName="/ppt/slides/slide7.xml" ContentType="application/vnd.openxmlformats-officedocument.presentationml.slide+xml"/>
  <Override PartName="/ppt/slides/slide21.xml" ContentType="application/vnd.openxmlformats-officedocument.presentationml.slide+xml"/>
  <Override PartName="/ppt/slides/slide28.xml" ContentType="application/vnd.openxmlformats-officedocument.presentationml.slide+xml"/>
  <Override PartName="/ppt/slides/slide6.xml" ContentType="application/vnd.openxmlformats-officedocument.presentationml.slide+xml"/>
  <Override PartName="/ppt/slides/slide20.xml" ContentType="application/vnd.openxmlformats-officedocument.presentationml.slide+xml"/>
  <Override PartName="/ppt/slides/slide27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23.xml" ContentType="application/vnd.openxmlformats-officedocument.presentationml.slide+xml"/>
  <Override PartName="/ppt/slides/slide1.xml" ContentType="application/vnd.openxmlformats-officedocument.presentationml.slide+xml"/>
  <Override PartName="/ppt/slides/slide19.xml" ContentType="application/vnd.openxmlformats-officedocument.presentationml.slide+xml"/>
  <Override PartName="/ppt/slides/slide24.xml" ContentType="application/vnd.openxmlformats-officedocument.presentationml.slide+xml"/>
  <Override PartName="/ppt/slides/slide2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26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_rels/presentation.xml.rels" ContentType="application/vnd.openxmlformats-package.relationships+xml"/>
  <Override PartName="/ppt/media/image3.wmf" ContentType="image/x-wmf"/>
  <Override PartName="/ppt/media/image2.png" ContentType="image/png"/>
  <Override PartName="/ppt/media/image1.png" ContentType="image/png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embeddings/oleObject1.bin" ContentType="application/vnd.openxmlformats-officedocument.oleObject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</p:sldIdLst>
  <p:sldSz cx="9144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30" Type="http://schemas.openxmlformats.org/officeDocument/2006/relationships/slide" Target="slides/slide2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52280" y="152280"/>
            <a:ext cx="8761680" cy="1141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152280" y="1371600"/>
            <a:ext cx="8761680" cy="189720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152280" y="3449520"/>
            <a:ext cx="8761680" cy="189720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52280" y="152280"/>
            <a:ext cx="8761680" cy="1141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152280" y="1371600"/>
            <a:ext cx="4275360" cy="189720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41840" y="1371600"/>
            <a:ext cx="4275360" cy="189720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641840" y="3449520"/>
            <a:ext cx="4275360" cy="189720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152280" y="3449520"/>
            <a:ext cx="4275360" cy="189720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152280" y="152280"/>
            <a:ext cx="8761680" cy="1141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152280" y="1371600"/>
            <a:ext cx="8761680" cy="39776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152280" y="1371600"/>
            <a:ext cx="8761680" cy="39776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pic>
        <p:nvPicPr>
          <p:cNvPr id="35" name="" descr=""/>
          <p:cNvPicPr/>
          <p:nvPr/>
        </p:nvPicPr>
        <p:blipFill>
          <a:blip r:embed="rId2"/>
          <a:stretch/>
        </p:blipFill>
        <p:spPr>
          <a:xfrm>
            <a:off x="2040480" y="1371240"/>
            <a:ext cx="4984920" cy="3977640"/>
          </a:xfrm>
          <a:prstGeom prst="rect">
            <a:avLst/>
          </a:prstGeom>
          <a:ln>
            <a:noFill/>
          </a:ln>
        </p:spPr>
      </p:pic>
      <p:pic>
        <p:nvPicPr>
          <p:cNvPr id="36" name="" descr=""/>
          <p:cNvPicPr/>
          <p:nvPr/>
        </p:nvPicPr>
        <p:blipFill>
          <a:blip r:embed="rId3"/>
          <a:stretch/>
        </p:blipFill>
        <p:spPr>
          <a:xfrm>
            <a:off x="2040480" y="1371240"/>
            <a:ext cx="4984920" cy="39776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152280" y="152280"/>
            <a:ext cx="8761680" cy="1141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152280" y="1371600"/>
            <a:ext cx="8761680" cy="3977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280" y="152280"/>
            <a:ext cx="8761680" cy="1141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152280" y="1371600"/>
            <a:ext cx="8761680" cy="39776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280" y="152280"/>
            <a:ext cx="8761680" cy="1141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152280" y="1371600"/>
            <a:ext cx="4275360" cy="39776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641840" y="1371600"/>
            <a:ext cx="4275360" cy="39776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52280" y="152280"/>
            <a:ext cx="8761680" cy="1141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152280" y="152280"/>
            <a:ext cx="8761680" cy="52927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2280" y="152280"/>
            <a:ext cx="8761680" cy="1141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152280" y="1371600"/>
            <a:ext cx="4275360" cy="189720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152280" y="3449520"/>
            <a:ext cx="4275360" cy="189720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4641840" y="1371600"/>
            <a:ext cx="4275360" cy="39776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52280" y="152280"/>
            <a:ext cx="8761680" cy="1141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152280" y="1371600"/>
            <a:ext cx="4275360" cy="39776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41840" y="1371600"/>
            <a:ext cx="4275360" cy="189720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41840" y="3449520"/>
            <a:ext cx="4275360" cy="189720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52280" y="152280"/>
            <a:ext cx="8761680" cy="1141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152280" y="1371600"/>
            <a:ext cx="4275360" cy="189720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41840" y="1371600"/>
            <a:ext cx="4275360" cy="189720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152280" y="3449520"/>
            <a:ext cx="8761680" cy="189720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TextShape 1"/>
          <p:cNvSpPr txBox="1"/>
          <p:nvPr/>
        </p:nvSpPr>
        <p:spPr>
          <a:xfrm>
            <a:off x="8686800" y="6553080"/>
            <a:ext cx="455760" cy="30492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/>
          <a:p>
            <a:pPr algn="r"/>
            <a:fld id="{3D69BC77-A756-4BC0-A63C-46DA86953AF3}" type="slidenum">
              <a:rPr b="0" lang="en-GB" sz="1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&lt;number&gt;</a:t>
            </a:fld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title"/>
          </p:nvPr>
        </p:nvSpPr>
        <p:spPr>
          <a:xfrm>
            <a:off x="152280" y="152280"/>
            <a:ext cx="8761680" cy="1141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Click to edit the title text format</a:t>
            </a:r>
            <a:endParaRPr b="0" lang="en-US" sz="4400" spc="-1" strike="noStrike">
              <a:solidFill>
                <a:srgbClr val="ffff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152280" y="1371600"/>
            <a:ext cx="8761680" cy="3977640"/>
          </a:xfrm>
          <a:prstGeom prst="rect">
            <a:avLst/>
          </a:prstGeom>
        </p:spPr>
        <p:txBody>
          <a:bodyPr lIns="0" rIns="0" tIns="0" bIns="0"/>
          <a:p>
            <a:pPr marL="341280">
              <a:buClr>
                <a:srgbClr val="ffffff"/>
              </a:buClr>
              <a:buFont typeface="Symbol" charset="2"/>
              <a:buChar char=""/>
            </a:pPr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Click to edit the outline text format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lvl="1" marL="741240">
              <a:buClr>
                <a:srgbClr val="ffffff"/>
              </a:buClr>
              <a:buFont typeface="Symbol" charset="2"/>
              <a:buChar char=""/>
            </a:pPr>
            <a:r>
              <a:rPr b="0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Second Outline Level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lvl="2" marL="1143000">
              <a:buClr>
                <a:srgbClr val="ffffff"/>
              </a:buClr>
              <a:buFont typeface="Symbol" charset="2"/>
              <a:buChar char=""/>
            </a:pPr>
            <a:r>
              <a:rPr b="0" lang="en-US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Third Outline Level</a:t>
            </a:r>
            <a:endParaRPr b="0" lang="en-US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lvl="3" marL="1600200">
              <a:buClr>
                <a:srgbClr val="ffffff"/>
              </a:buClr>
              <a:buFont typeface="Symbol" charset="2"/>
              <a:buChar char=""/>
            </a:pPr>
            <a:r>
              <a:rPr b="0" lang="en-US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Fourth Outline Level</a:t>
            </a:r>
            <a:endParaRPr b="0" lang="en-US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lvl="4" marL="2057400">
              <a:buClr>
                <a:srgbClr val="ffffff"/>
              </a:buClr>
              <a:buFont typeface="Times New Roman"/>
              <a:buChar char="»"/>
            </a:pPr>
            <a:r>
              <a:rPr b="0" lang="en-US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Fifth Outline Level</a:t>
            </a:r>
            <a:endParaRPr b="0" lang="en-US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lvl="5" marL="2057400">
              <a:buClr>
                <a:srgbClr val="ffffff"/>
              </a:buClr>
              <a:buFont typeface="Times New Roman"/>
              <a:buChar char="»"/>
            </a:pPr>
            <a:r>
              <a:rPr b="0" lang="en-US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Sixth Outline Level</a:t>
            </a:r>
            <a:endParaRPr b="0" lang="en-US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lvl="6" marL="2057400">
              <a:buClr>
                <a:srgbClr val="ffffff"/>
              </a:buClr>
              <a:buFont typeface="Times New Roman"/>
              <a:buChar char="»"/>
            </a:pPr>
            <a:r>
              <a:rPr b="0" lang="en-US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Seventh Outline Level</a:t>
            </a:r>
            <a:endParaRPr b="0" lang="en-US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oleObject" Target="../embeddings/oleObject1.bin"/><Relationship Id="rId2" Type="http://schemas.openxmlformats.org/officeDocument/2006/relationships/image" Target="../media/image3.wmf"/><Relationship Id="rId3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Shape 1"/>
          <p:cNvSpPr txBox="1"/>
          <p:nvPr/>
        </p:nvSpPr>
        <p:spPr>
          <a:xfrm>
            <a:off x="685800" y="2286000"/>
            <a:ext cx="7770960" cy="114156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 anchor="ctr"/>
          <a:p>
            <a:pPr algn="ctr"/>
            <a:r>
              <a:rPr b="0" lang="en-GB" sz="44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Day 3</a:t>
            </a:r>
            <a:endParaRPr b="0" lang="en-US" sz="4400" spc="-1" strike="noStrike">
              <a:solidFill>
                <a:srgbClr val="ffff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8" name="TextShape 2"/>
          <p:cNvSpPr txBox="1"/>
          <p:nvPr/>
        </p:nvSpPr>
        <p:spPr>
          <a:xfrm>
            <a:off x="1371600" y="3886200"/>
            <a:ext cx="6399360" cy="175104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/>
          <a:p>
            <a:pPr algn="ctr"/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Directories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algn="ctr"/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Files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algn="ctr"/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Moving &amp; Copying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Shape 1"/>
          <p:cNvSpPr txBox="1"/>
          <p:nvPr/>
        </p:nvSpPr>
        <p:spPr>
          <a:xfrm>
            <a:off x="152280" y="152280"/>
            <a:ext cx="8761680" cy="114156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 anchor="ctr"/>
          <a:p>
            <a:pPr algn="ctr"/>
            <a:r>
              <a:rPr b="0" lang="en-GB" sz="44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Phone Home</a:t>
            </a:r>
            <a:endParaRPr b="0" lang="en-US" sz="4400" spc="-1" strike="noStrike">
              <a:solidFill>
                <a:srgbClr val="ffff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9" name="TextShape 2"/>
          <p:cNvSpPr txBox="1"/>
          <p:nvPr/>
        </p:nvSpPr>
        <p:spPr>
          <a:xfrm>
            <a:off x="152280" y="1371600"/>
            <a:ext cx="8761680" cy="533412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/>
          <a:p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If you just type: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741240" indent="-284040">
              <a:lnSpc>
                <a:spcPct val="107000"/>
              </a:lnSpc>
            </a:pP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cd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No matter where you were, it will take you home.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You can also type: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741240" indent="-284040">
              <a:lnSpc>
                <a:spcPct val="107000"/>
              </a:lnSpc>
            </a:pP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cd ~knoppix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741240" indent="-284040">
              <a:lnSpc>
                <a:spcPct val="107000"/>
              </a:lnSpc>
            </a:pP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cd ~ 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The weird ~ is called tilde and is typically located above the ` character on your keyboard.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741240" indent="-284040">
              <a:lnSpc>
                <a:spcPct val="107000"/>
              </a:lnSpc>
            </a:pP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In general the ~ means </a:t>
            </a: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tarSymbol"/>
              </a:rPr>
              <a:t>“</a:t>
            </a: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home directory of the person mentioned next</a:t>
            </a: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tarSymbol"/>
              </a:rPr>
              <a:t>”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Shape 1"/>
          <p:cNvSpPr txBox="1"/>
          <p:nvPr/>
        </p:nvSpPr>
        <p:spPr>
          <a:xfrm>
            <a:off x="152280" y="152280"/>
            <a:ext cx="8761680" cy="114156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 anchor="ctr"/>
          <a:p>
            <a:pPr algn="ctr"/>
            <a:r>
              <a:rPr b="0" lang="en-GB" sz="44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Directory Permissions</a:t>
            </a:r>
            <a:endParaRPr b="0" lang="en-US" sz="4400" spc="-1" strike="noStrike">
              <a:solidFill>
                <a:srgbClr val="ffff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1" name="TextShape 2"/>
          <p:cNvSpPr txBox="1"/>
          <p:nvPr/>
        </p:nvSpPr>
        <p:spPr>
          <a:xfrm>
            <a:off x="152280" y="1371600"/>
            <a:ext cx="8761680" cy="533412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/>
          <a:p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Sometimes you will try to cd somewhere, and you will be told </a:t>
            </a:r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tarSymbol"/>
              </a:rPr>
              <a:t>“</a:t>
            </a:r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Permission Denied</a:t>
            </a:r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tarSymbol"/>
              </a:rPr>
              <a:t>”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741240" indent="-284040">
              <a:lnSpc>
                <a:spcPct val="107000"/>
              </a:lnSpc>
            </a:pP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e.g.  Try to type this: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1143000" indent="-228600">
              <a:lnSpc>
                <a:spcPct val="107000"/>
              </a:lnSpc>
            </a:pPr>
            <a:r>
              <a:rPr b="0" lang="en-GB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cd /etc/ssl/private</a:t>
            </a:r>
            <a:endParaRPr b="0" lang="en-US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741240" indent="-284040">
              <a:lnSpc>
                <a:spcPct val="107000"/>
              </a:lnSpc>
            </a:pP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This is because the person who owns this directory (root) has chosen not to let people into it.  You can configure the permissions on your files.  We</a:t>
            </a: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tarSymbol"/>
              </a:rPr>
              <a:t>’</a:t>
            </a: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ll look at how to do that later.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Shape 1"/>
          <p:cNvSpPr txBox="1"/>
          <p:nvPr/>
        </p:nvSpPr>
        <p:spPr>
          <a:xfrm>
            <a:off x="152280" y="152280"/>
            <a:ext cx="8761680" cy="114156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 anchor="ctr"/>
          <a:p>
            <a:pPr algn="ctr"/>
            <a:r>
              <a:rPr b="0" lang="en-GB" sz="44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Viewing a file</a:t>
            </a:r>
            <a:endParaRPr b="0" lang="en-US" sz="4400" spc="-1" strike="noStrike">
              <a:solidFill>
                <a:srgbClr val="ffff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3" name="TextShape 2"/>
          <p:cNvSpPr txBox="1"/>
          <p:nvPr/>
        </p:nvSpPr>
        <p:spPr>
          <a:xfrm>
            <a:off x="152280" y="1371600"/>
            <a:ext cx="8761680" cy="568692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/>
          <a:p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So now that you can get to any directory, how do you  show the contents a file in that directory?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741240" indent="-284040">
              <a:lnSpc>
                <a:spcPct val="107000"/>
              </a:lnSpc>
            </a:pP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more &lt;filename&gt;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741240" indent="-284040">
              <a:lnSpc>
                <a:spcPct val="107000"/>
              </a:lnSpc>
            </a:pP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less &lt;filename&gt;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741240" indent="-284040">
              <a:lnSpc>
                <a:spcPct val="107000"/>
              </a:lnSpc>
            </a:pP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e.g.  "more readme" or "less readme"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more/less will show you the contents of the file, one page at a time on the screen.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741240" indent="-284040">
              <a:lnSpc>
                <a:spcPct val="107000"/>
              </a:lnSpc>
            </a:pP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You hit the space bar to move to the next page.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741240" indent="-284040">
              <a:lnSpc>
                <a:spcPct val="107000"/>
              </a:lnSpc>
            </a:pP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You can hit q to quit.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less has more features than more (scroll backwards)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Shape 1"/>
          <p:cNvSpPr txBox="1"/>
          <p:nvPr/>
        </p:nvSpPr>
        <p:spPr>
          <a:xfrm>
            <a:off x="152280" y="152280"/>
            <a:ext cx="8761680" cy="114156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 anchor="ctr"/>
          <a:p>
            <a:pPr algn="ctr"/>
            <a:r>
              <a:rPr b="0" lang="en-GB" sz="44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Exercise</a:t>
            </a:r>
            <a:endParaRPr b="0" lang="en-US" sz="4400" spc="-1" strike="noStrike">
              <a:solidFill>
                <a:srgbClr val="ffff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5" name="TextShape 2"/>
          <p:cNvSpPr txBox="1"/>
          <p:nvPr/>
        </p:nvSpPr>
        <p:spPr>
          <a:xfrm>
            <a:off x="152280" y="1371600"/>
            <a:ext cx="8761680" cy="533412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/>
          <a:p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You should have a file under Knoppix called "</a:t>
            </a:r>
            <a:r>
              <a:rPr b="0" lang="en-GB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/usr/share/doc/knoppix-customize/ANNOUNCE.txt </a:t>
            </a:r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tarSymbol"/>
              </a:rPr>
              <a:t>”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View what is in that file.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Shape 1"/>
          <p:cNvSpPr txBox="1"/>
          <p:nvPr/>
        </p:nvSpPr>
        <p:spPr>
          <a:xfrm>
            <a:off x="152280" y="152280"/>
            <a:ext cx="8761680" cy="114156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 anchor="ctr"/>
          <a:p>
            <a:pPr algn="ctr"/>
            <a:r>
              <a:rPr b="0" lang="en-GB" sz="44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File and Directory Names</a:t>
            </a:r>
            <a:endParaRPr b="0" lang="en-US" sz="4400" spc="-1" strike="noStrike">
              <a:solidFill>
                <a:srgbClr val="ffff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7" name="TextShape 2"/>
          <p:cNvSpPr txBox="1"/>
          <p:nvPr/>
        </p:nvSpPr>
        <p:spPr>
          <a:xfrm>
            <a:off x="152280" y="1371600"/>
            <a:ext cx="8761680" cy="533412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/>
          <a:p>
            <a:pPr marL="341280" indent="-341280">
              <a:lnSpc>
                <a:spcPct val="96000"/>
              </a:lnSpc>
            </a:pPr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On a UNIX system, names should not contain spaces.  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741240" indent="-284040">
              <a:lnSpc>
                <a:spcPct val="96000"/>
              </a:lnSpc>
            </a:pP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It is possible to have spaces, however it makes life more complicated.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1143000" indent="-228600">
              <a:lnSpc>
                <a:spcPct val="96000"/>
              </a:lnSpc>
            </a:pPr>
            <a:r>
              <a:rPr b="0" lang="en-GB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We</a:t>
            </a:r>
            <a:r>
              <a:rPr b="0" lang="en-GB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tarSymbol"/>
              </a:rPr>
              <a:t>’</a:t>
            </a:r>
            <a:r>
              <a:rPr b="0" lang="en-GB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ll look how to do that later.</a:t>
            </a:r>
            <a:endParaRPr b="0" lang="en-US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341280" indent="-341280">
              <a:lnSpc>
                <a:spcPct val="96000"/>
              </a:lnSpc>
            </a:pPr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There is no special file ending you should use like DOS or Windows.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741240" indent="-284040">
              <a:lnSpc>
                <a:spcPct val="96000"/>
              </a:lnSpc>
            </a:pP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In DOS .exe means it</a:t>
            </a: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tarSymbol"/>
              </a:rPr>
              <a:t>’</a:t>
            </a: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 a program.  .txt means it</a:t>
            </a: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tarSymbol"/>
              </a:rPr>
              <a:t>’</a:t>
            </a: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 a text file.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741240" indent="-284040">
              <a:lnSpc>
                <a:spcPct val="96000"/>
              </a:lnSpc>
            </a:pP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In unix the ending is unimportant.  You don</a:t>
            </a: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tarSymbol"/>
              </a:rPr>
              <a:t>’</a:t>
            </a: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 even have to have one... Usually.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</p:txBody>
      </p:sp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Shape 1"/>
          <p:cNvSpPr txBox="1"/>
          <p:nvPr/>
        </p:nvSpPr>
        <p:spPr>
          <a:xfrm>
            <a:off x="152280" y="152280"/>
            <a:ext cx="8761680" cy="114156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 anchor="ctr"/>
          <a:p>
            <a:pPr algn="ctr"/>
            <a:r>
              <a:rPr b="0" lang="en-GB" sz="44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Copying</a:t>
            </a:r>
            <a:endParaRPr b="0" lang="en-US" sz="4400" spc="-1" strike="noStrike">
              <a:solidFill>
                <a:srgbClr val="ffff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9" name="TextShape 2"/>
          <p:cNvSpPr txBox="1"/>
          <p:nvPr/>
        </p:nvSpPr>
        <p:spPr>
          <a:xfrm>
            <a:off x="152280" y="1371600"/>
            <a:ext cx="8761680" cy="533412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/>
          <a:p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What if you don</a:t>
            </a:r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tarSymbol"/>
              </a:rPr>
              <a:t>’</a:t>
            </a:r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 want to actually remove the original file, instead you just want your own copy.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741240" indent="-284040">
              <a:lnSpc>
                <a:spcPct val="107000"/>
              </a:lnSpc>
            </a:pP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cp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e.g. Let</a:t>
            </a:r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tarSymbol"/>
              </a:rPr>
              <a:t>’</a:t>
            </a:r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 imagine you want a copy of the announce file.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741240" indent="-284040">
              <a:lnSpc>
                <a:spcPct val="107000"/>
              </a:lnSpc>
            </a:pP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cp </a:t>
            </a:r>
            <a:r>
              <a:rPr b="0" lang="en-GB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/usr/share/doc/knoppix-customize/ANNOUNCE.txt  </a:t>
            </a:r>
            <a:r>
              <a:rPr b="0" lang="en-GB" sz="5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.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741240" indent="-284040">
              <a:lnSpc>
                <a:spcPct val="107000"/>
              </a:lnSpc>
            </a:pP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This does not remove the file from the original directory, but does give you a copy of it with the same name.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</p:txBody>
      </p:sp>
    </p:spTree>
  </p:cSld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Shape 1"/>
          <p:cNvSpPr txBox="1"/>
          <p:nvPr/>
        </p:nvSpPr>
        <p:spPr>
          <a:xfrm>
            <a:off x="152280" y="152280"/>
            <a:ext cx="8761680" cy="114156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 anchor="ctr"/>
          <a:p>
            <a:pPr algn="ctr"/>
            <a:r>
              <a:rPr b="0" lang="en-GB" sz="44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Renaming</a:t>
            </a:r>
            <a:endParaRPr b="0" lang="en-US" sz="4400" spc="-1" strike="noStrike">
              <a:solidFill>
                <a:srgbClr val="ffff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1" name="TextShape 2"/>
          <p:cNvSpPr txBox="1"/>
          <p:nvPr/>
        </p:nvSpPr>
        <p:spPr>
          <a:xfrm>
            <a:off x="152280" y="1371600"/>
            <a:ext cx="8761680" cy="533412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/>
          <a:p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Lets imagine you don</a:t>
            </a:r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tarSymbol"/>
              </a:rPr>
              <a:t>’</a:t>
            </a:r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 like the name ANNOUNCE.txt for the file you just looked at.  How would you change it to "myfile"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741240" indent="-284040">
              <a:lnSpc>
                <a:spcPct val="107000"/>
              </a:lnSpc>
            </a:pP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mv ANNOUNCE.txt myfile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mv stands for </a:t>
            </a:r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tarSymbol"/>
              </a:rPr>
              <a:t>“</a:t>
            </a:r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move</a:t>
            </a:r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tarSymbol"/>
              </a:rPr>
              <a:t>”</a:t>
            </a:r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. 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Shape 1"/>
          <p:cNvSpPr txBox="1"/>
          <p:nvPr/>
        </p:nvSpPr>
        <p:spPr>
          <a:xfrm>
            <a:off x="152280" y="152280"/>
            <a:ext cx="8761680" cy="114156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 anchor="ctr"/>
          <a:p>
            <a:pPr algn="ctr"/>
            <a:r>
              <a:rPr b="0" lang="en-GB" sz="44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Moving a file into a directory</a:t>
            </a:r>
            <a:endParaRPr b="0" lang="en-US" sz="4400" spc="-1" strike="noStrike">
              <a:solidFill>
                <a:srgbClr val="ffff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3" name="TextShape 2"/>
          <p:cNvSpPr txBox="1"/>
          <p:nvPr/>
        </p:nvSpPr>
        <p:spPr>
          <a:xfrm>
            <a:off x="152280" y="1371600"/>
            <a:ext cx="8761680" cy="533412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/>
          <a:p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Lets imagine we are currently in the directory: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741240" indent="-284040">
              <a:lnSpc>
                <a:spcPct val="107000"/>
              </a:lnSpc>
            </a:pP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/ramdisk/home/knoppix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In here there is a directory called: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741240" indent="-284040">
              <a:lnSpc>
                <a:spcPct val="107000"/>
              </a:lnSpc>
            </a:pP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Desktop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And a file called: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741240" indent="-284040">
              <a:lnSpc>
                <a:spcPct val="107000"/>
              </a:lnSpc>
            </a:pP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myfile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How do we get myfile into the directory html: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741240" indent="-284040">
              <a:lnSpc>
                <a:spcPct val="107000"/>
              </a:lnSpc>
            </a:pP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mv myfile Desktop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We can use ls and cd to verify that.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Shape 1"/>
          <p:cNvSpPr txBox="1"/>
          <p:nvPr/>
        </p:nvSpPr>
        <p:spPr>
          <a:xfrm>
            <a:off x="152280" y="152280"/>
            <a:ext cx="8761680" cy="114156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 anchor="ctr"/>
          <a:p>
            <a:pPr algn="ctr"/>
            <a:r>
              <a:rPr b="0" lang="en-GB" sz="44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Oops</a:t>
            </a:r>
            <a:r>
              <a:rPr b="0" lang="en-GB" sz="44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StarSymbol"/>
              </a:rPr>
              <a:t>…</a:t>
            </a:r>
            <a:r>
              <a:rPr b="0" lang="en-GB" sz="44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get it back</a:t>
            </a:r>
            <a:endParaRPr b="0" lang="en-US" sz="4400" spc="-1" strike="noStrike">
              <a:solidFill>
                <a:srgbClr val="ffff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5" name="TextShape 2"/>
          <p:cNvSpPr txBox="1"/>
          <p:nvPr/>
        </p:nvSpPr>
        <p:spPr>
          <a:xfrm>
            <a:off x="152280" y="1371600"/>
            <a:ext cx="8761680" cy="604980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/>
          <a:p>
            <a:pPr marL="341280" indent="-341280">
              <a:lnSpc>
                <a:spcPct val="96000"/>
              </a:lnSpc>
            </a:pPr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How do we get that file back in the directory it started?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741240" indent="-284040">
              <a:lnSpc>
                <a:spcPct val="96000"/>
              </a:lnSpc>
            </a:pP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cd Desktop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741240" indent="-284040">
              <a:lnSpc>
                <a:spcPct val="96000"/>
              </a:lnSpc>
            </a:pP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mv myfile</a:t>
            </a:r>
            <a:r>
              <a:rPr b="0" lang="en-GB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..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341280" indent="-341280">
              <a:lnSpc>
                <a:spcPct val="96000"/>
              </a:lnSpc>
            </a:pPr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OR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741240" indent="-284040">
              <a:lnSpc>
                <a:spcPct val="96000"/>
              </a:lnSpc>
            </a:pP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mv Desktop/myfile ~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341280" indent="-341280">
              <a:lnSpc>
                <a:spcPct val="96000"/>
              </a:lnSpc>
            </a:pPr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OR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741240" indent="-284040">
              <a:lnSpc>
                <a:spcPct val="96000"/>
              </a:lnSpc>
            </a:pP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mv Desktop/myfile /ramdisk/home/knoppix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341280" indent="-341280">
              <a:lnSpc>
                <a:spcPct val="96000"/>
              </a:lnSpc>
            </a:pPr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OR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741240" indent="-284040">
              <a:lnSpc>
                <a:spcPct val="96000"/>
              </a:lnSpc>
            </a:pP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mv Desktop/myfile </a:t>
            </a:r>
            <a:r>
              <a:rPr b="0" lang="en-GB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.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741240" indent="-284040">
              <a:lnSpc>
                <a:spcPct val="96000"/>
              </a:lnSpc>
            </a:pP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</p:txBody>
      </p:sp>
    </p:spTree>
  </p:cSld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Shape 1"/>
          <p:cNvSpPr txBox="1"/>
          <p:nvPr/>
        </p:nvSpPr>
        <p:spPr>
          <a:xfrm>
            <a:off x="152280" y="152280"/>
            <a:ext cx="8761680" cy="114156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 anchor="ctr"/>
          <a:p>
            <a:pPr algn="ctr"/>
            <a:r>
              <a:rPr b="0" lang="en-GB" sz="44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Dots</a:t>
            </a:r>
            <a:r>
              <a:rPr b="0" lang="en-GB" sz="44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StarSymbol"/>
              </a:rPr>
              <a:t>…</a:t>
            </a:r>
            <a:r>
              <a:rPr b="0" lang="en-GB" sz="44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dots</a:t>
            </a:r>
            <a:r>
              <a:rPr b="0" lang="en-GB" sz="44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StarSymbol"/>
              </a:rPr>
              <a:t>…</a:t>
            </a:r>
            <a:r>
              <a:rPr b="0" lang="en-GB" sz="44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dots</a:t>
            </a:r>
            <a:endParaRPr b="0" lang="en-US" sz="4400" spc="-1" strike="noStrike">
              <a:solidFill>
                <a:srgbClr val="ffff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7" name="TextShape 2"/>
          <p:cNvSpPr txBox="1"/>
          <p:nvPr/>
        </p:nvSpPr>
        <p:spPr>
          <a:xfrm>
            <a:off x="152280" y="1371600"/>
            <a:ext cx="8761680" cy="533412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/>
          <a:p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So, a single dot means.  </a:t>
            </a:r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tarSymbol"/>
              </a:rPr>
              <a:t>“</a:t>
            </a:r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The directory I am currently in</a:t>
            </a:r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tarSymbol"/>
              </a:rPr>
              <a:t>”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741240" indent="-284040">
              <a:lnSpc>
                <a:spcPct val="107000"/>
              </a:lnSpc>
            </a:pP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So what does this do: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1143000" indent="-228600">
              <a:lnSpc>
                <a:spcPct val="107000"/>
              </a:lnSpc>
            </a:pPr>
            <a:r>
              <a:rPr b="0" lang="en-GB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mv stuff .</a:t>
            </a:r>
            <a:endParaRPr b="0" lang="en-US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A double dot (..) means </a:t>
            </a:r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tarSymbol"/>
              </a:rPr>
              <a:t>“</a:t>
            </a:r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The directory just above where I am now</a:t>
            </a:r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tarSymbol"/>
              </a:rPr>
              <a:t>”</a:t>
            </a:r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.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741240" indent="-284040">
              <a:lnSpc>
                <a:spcPct val="107000"/>
              </a:lnSpc>
            </a:pP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You could have more than one like this: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1143000" indent="-228600">
              <a:lnSpc>
                <a:spcPct val="107000"/>
              </a:lnSpc>
            </a:pPr>
            <a:r>
              <a:rPr b="0" lang="en-GB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mv stuff ../../..</a:t>
            </a:r>
            <a:endParaRPr b="0" lang="en-US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1143000" indent="-228600">
              <a:lnSpc>
                <a:spcPct val="107000"/>
              </a:lnSpc>
            </a:pPr>
            <a:r>
              <a:rPr b="0" lang="en-GB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This would move </a:t>
            </a:r>
            <a:r>
              <a:rPr b="0" lang="en-GB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tarSymbol"/>
              </a:rPr>
              <a:t>“</a:t>
            </a:r>
            <a:r>
              <a:rPr b="0" lang="en-GB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stuff</a:t>
            </a:r>
            <a:r>
              <a:rPr b="0" lang="en-GB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tarSymbol"/>
              </a:rPr>
              <a:t>”</a:t>
            </a:r>
            <a:r>
              <a:rPr b="0" lang="en-GB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back 3 directories towards /</a:t>
            </a:r>
            <a:endParaRPr b="0" lang="en-US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152280" y="152280"/>
            <a:ext cx="8761680" cy="114156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 anchor="ctr"/>
          <a:p>
            <a:pPr algn="ctr"/>
            <a:r>
              <a:rPr b="0" lang="en-GB" sz="44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Case Sensitive</a:t>
            </a:r>
            <a:endParaRPr b="0" lang="en-US" sz="4400" spc="-1" strike="noStrike">
              <a:solidFill>
                <a:srgbClr val="ffff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0" name="TextShape 2"/>
          <p:cNvSpPr txBox="1"/>
          <p:nvPr/>
        </p:nvSpPr>
        <p:spPr>
          <a:xfrm>
            <a:off x="152280" y="1371600"/>
            <a:ext cx="8761680" cy="533412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/>
          <a:p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First thing to learn about UNIX is that everything is case sensitive.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Thus the files: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741240" indent="-284040">
              <a:lnSpc>
                <a:spcPct val="107000"/>
              </a:lnSpc>
            </a:pP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enda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741240" indent="-284040">
              <a:lnSpc>
                <a:spcPct val="107000"/>
              </a:lnSpc>
            </a:pP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Enda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741240" indent="-284040">
              <a:lnSpc>
                <a:spcPct val="107000"/>
              </a:lnSpc>
            </a:pP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ENDA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Are all different files.  Be careful to type the right one.  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741240" indent="-284040">
              <a:lnSpc>
                <a:spcPct val="107000"/>
              </a:lnSpc>
            </a:pP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This applies to commands also.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</p:txBody>
      </p:sp>
    </p:spTree>
  </p:cSld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152280" y="152280"/>
            <a:ext cx="8761680" cy="114156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 anchor="ctr"/>
          <a:p>
            <a:pPr algn="ctr"/>
            <a:r>
              <a:rPr b="0" lang="en-GB" sz="44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Moving/Coping directories</a:t>
            </a:r>
            <a:endParaRPr b="0" lang="en-US" sz="4400" spc="-1" strike="noStrike">
              <a:solidFill>
                <a:srgbClr val="ffff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9" name="TextShape 2"/>
          <p:cNvSpPr txBox="1"/>
          <p:nvPr/>
        </p:nvSpPr>
        <p:spPr>
          <a:xfrm>
            <a:off x="152280" y="1371600"/>
            <a:ext cx="8761680" cy="533412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/>
          <a:p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Moving</a:t>
            </a:r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	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741240" indent="-284040">
              <a:lnSpc>
                <a:spcPct val="107000"/>
              </a:lnSpc>
            </a:pP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Works exactly the same as if it were a single file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741240" indent="-284040">
              <a:lnSpc>
                <a:spcPct val="107000"/>
              </a:lnSpc>
            </a:pP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Be careful if target isn't on same filesystem as the source.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Copying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741240" indent="-284040">
              <a:lnSpc>
                <a:spcPct val="107000"/>
              </a:lnSpc>
            </a:pP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If you wish to copy the directory AND ALL files in it: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1143000" indent="-228600">
              <a:lnSpc>
                <a:spcPct val="107000"/>
              </a:lnSpc>
            </a:pPr>
            <a:r>
              <a:rPr b="0" lang="en-GB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cp </a:t>
            </a:r>
            <a:r>
              <a:rPr b="0" lang="en-GB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tarSymbol"/>
              </a:rPr>
              <a:t>–</a:t>
            </a:r>
            <a:r>
              <a:rPr b="0" lang="en-GB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R &lt;directoryname&gt; ~ # recursive copy</a:t>
            </a:r>
            <a:endParaRPr b="0" lang="en-US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1143000" indent="-228600">
              <a:lnSpc>
                <a:spcPct val="107000"/>
              </a:lnSpc>
            </a:pPr>
            <a:r>
              <a:rPr b="0" lang="en-GB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cp -a &lt;directoryname&gt; ~ # recursive and cloned.</a:t>
            </a:r>
            <a:endParaRPr b="0" lang="en-US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</p:txBody>
      </p:sp>
    </p:spTree>
  </p:cSld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152280" y="152280"/>
            <a:ext cx="8761680" cy="114156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 anchor="ctr"/>
          <a:p>
            <a:pPr algn="ctr"/>
            <a:r>
              <a:rPr b="0" lang="en-GB" sz="44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Making new directories</a:t>
            </a:r>
            <a:endParaRPr b="0" lang="en-US" sz="4400" spc="-1" strike="noStrike">
              <a:solidFill>
                <a:srgbClr val="ffff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1" name="TextShape 2"/>
          <p:cNvSpPr txBox="1"/>
          <p:nvPr/>
        </p:nvSpPr>
        <p:spPr>
          <a:xfrm>
            <a:off x="152280" y="1371600"/>
            <a:ext cx="8761680" cy="533412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/>
          <a:p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You can make a new directory with the command: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741240" indent="-284040">
              <a:lnSpc>
                <a:spcPct val="107000"/>
              </a:lnSpc>
            </a:pP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mkdir newdirectory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741240" indent="-284040">
              <a:lnSpc>
                <a:spcPct val="107000"/>
              </a:lnSpc>
            </a:pP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This will create a new directory in the current directory.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741240" indent="-284040">
              <a:lnSpc>
                <a:spcPct val="107000"/>
              </a:lnSpc>
            </a:pP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mkdir -p one/two/three/final </a:t>
            </a:r>
            <a:r>
              <a:rPr b="0" lang="en-GB" sz="28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# create intermediate directories too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</p:txBody>
      </p:sp>
    </p:spTree>
  </p:cSld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152280" y="152280"/>
            <a:ext cx="8761680" cy="114156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 anchor="ctr"/>
          <a:p>
            <a:pPr algn="ctr"/>
            <a:r>
              <a:rPr b="0" lang="en-GB" sz="44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Wild cards</a:t>
            </a:r>
            <a:endParaRPr b="0" lang="en-US" sz="4400" spc="-1" strike="noStrike">
              <a:solidFill>
                <a:srgbClr val="ffff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3" name="TextShape 2"/>
          <p:cNvSpPr txBox="1"/>
          <p:nvPr/>
        </p:nvSpPr>
        <p:spPr>
          <a:xfrm>
            <a:off x="152280" y="1371600"/>
            <a:ext cx="8761680" cy="533412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/>
          <a:p>
            <a:pPr marL="341280" indent="-341280">
              <a:lnSpc>
                <a:spcPct val="96000"/>
              </a:lnSpc>
            </a:pPr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What if you want to copy all files/directories which start with an </a:t>
            </a:r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tarSymbol"/>
              </a:rPr>
              <a:t>“</a:t>
            </a:r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</a:t>
            </a:r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tarSymbol"/>
              </a:rPr>
              <a:t>”</a:t>
            </a:r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in this directory: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741240" indent="-284040">
              <a:lnSpc>
                <a:spcPct val="96000"/>
              </a:lnSpc>
            </a:pP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cp s* destination # 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341280" indent="-341280">
              <a:lnSpc>
                <a:spcPct val="96000"/>
              </a:lnSpc>
            </a:pPr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Or perhaps all files which end with </a:t>
            </a:r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tarSymbol"/>
              </a:rPr>
              <a:t>“</a:t>
            </a:r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x</a:t>
            </a:r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tarSymbol"/>
              </a:rPr>
              <a:t>”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741240" indent="-284040">
              <a:lnSpc>
                <a:spcPct val="96000"/>
              </a:lnSpc>
            </a:pP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cp *x destination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341280" indent="-341280">
              <a:lnSpc>
                <a:spcPct val="96000"/>
              </a:lnSpc>
            </a:pPr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Or, files which start with </a:t>
            </a:r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tarSymbol"/>
              </a:rPr>
              <a:t>“</a:t>
            </a:r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</a:t>
            </a:r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tarSymbol"/>
              </a:rPr>
              <a:t>”</a:t>
            </a:r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AND end with </a:t>
            </a:r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tarSymbol"/>
              </a:rPr>
              <a:t>“</a:t>
            </a:r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x</a:t>
            </a:r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tarSymbol"/>
              </a:rPr>
              <a:t>”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741240" indent="-284040">
              <a:lnSpc>
                <a:spcPct val="96000"/>
              </a:lnSpc>
            </a:pP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cp s*x destination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341280" indent="-341280">
              <a:lnSpc>
                <a:spcPct val="96000"/>
              </a:lnSpc>
            </a:pPr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Or all FILES in this directory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741240" indent="-284040">
              <a:lnSpc>
                <a:spcPct val="96000"/>
              </a:lnSpc>
            </a:pP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cp * destination </a:t>
            </a:r>
            <a:r>
              <a:rPr b="0" lang="en-GB" sz="28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# but not hidden files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741240" indent="-284040">
              <a:lnSpc>
                <a:spcPct val="96000"/>
              </a:lnSpc>
            </a:pP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Note you don</a:t>
            </a: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tarSymbol"/>
              </a:rPr>
              <a:t>’</a:t>
            </a: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 have to do *.* like in DOS.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</p:txBody>
      </p:sp>
    </p:spTree>
  </p:cSld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152280" y="152280"/>
            <a:ext cx="8761680" cy="114156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 anchor="ctr"/>
          <a:p>
            <a:pPr algn="ctr"/>
            <a:r>
              <a:rPr b="0" lang="en-GB" sz="44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Exercise</a:t>
            </a:r>
            <a:endParaRPr b="0" lang="en-US" sz="4400" spc="-1" strike="noStrike">
              <a:solidFill>
                <a:srgbClr val="ffff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5" name="TextShape 2"/>
          <p:cNvSpPr txBox="1"/>
          <p:nvPr/>
        </p:nvSpPr>
        <p:spPr>
          <a:xfrm>
            <a:off x="152280" y="1371600"/>
            <a:ext cx="8761680" cy="533412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/>
          <a:p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Make the following directory structure in your home directory: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741240" indent="-284040">
              <a:lnSpc>
                <a:spcPct val="107000"/>
              </a:lnSpc>
            </a:pP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MyFiles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1143000" indent="-228600">
              <a:lnSpc>
                <a:spcPct val="107000"/>
              </a:lnSpc>
            </a:pPr>
            <a:r>
              <a:rPr b="0" lang="en-GB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1601</a:t>
            </a:r>
            <a:endParaRPr b="0" lang="en-US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1600200" indent="-228600">
              <a:lnSpc>
                <a:spcPct val="107000"/>
              </a:lnSpc>
            </a:pPr>
            <a:r>
              <a:rPr b="0" lang="en-GB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Homeworks</a:t>
            </a:r>
            <a:endParaRPr b="0" lang="en-US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1600200" indent="-228600">
              <a:lnSpc>
                <a:spcPct val="107000"/>
              </a:lnSpc>
            </a:pPr>
            <a:r>
              <a:rPr b="0" lang="en-GB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Quizzes</a:t>
            </a:r>
            <a:endParaRPr b="0" lang="en-US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1143000" indent="-228600">
              <a:lnSpc>
                <a:spcPct val="107000"/>
              </a:lnSpc>
            </a:pPr>
            <a:r>
              <a:rPr b="0" lang="en-GB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2611</a:t>
            </a:r>
            <a:endParaRPr b="0" lang="en-US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1600200" indent="-228600">
              <a:lnSpc>
                <a:spcPct val="107000"/>
              </a:lnSpc>
            </a:pPr>
            <a:r>
              <a:rPr b="0" lang="en-GB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Homeworks </a:t>
            </a:r>
            <a:endParaRPr b="0" lang="en-US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1600200" indent="-228600">
              <a:lnSpc>
                <a:spcPct val="107000"/>
              </a:lnSpc>
            </a:pPr>
            <a:r>
              <a:rPr b="0" lang="en-GB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Quizzes</a:t>
            </a:r>
            <a:endParaRPr b="0" lang="en-US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Put a copy of the myfile file in your directory into each of your Homeworks directories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152280" y="152280"/>
            <a:ext cx="8761680" cy="114156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 anchor="ctr"/>
          <a:p>
            <a:pPr algn="ctr"/>
            <a:r>
              <a:rPr b="0" lang="en-GB" sz="44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Exercises</a:t>
            </a:r>
            <a:endParaRPr b="0" lang="en-US" sz="4400" spc="-1" strike="noStrike">
              <a:solidFill>
                <a:srgbClr val="ffff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152280" y="1371600"/>
            <a:ext cx="8761680" cy="533412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/>
          <a:p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Copy all of the </a:t>
            </a:r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tarSymbol"/>
              </a:rPr>
              <a:t>“</a:t>
            </a:r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How-to</a:t>
            </a:r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tarSymbol"/>
              </a:rPr>
              <a:t>”</a:t>
            </a:r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files which start with the letter V into your 1601/Quizzes directory.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741240" indent="-284040">
              <a:lnSpc>
                <a:spcPct val="107000"/>
              </a:lnSpc>
            </a:pP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The how-to</a:t>
            </a: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tarSymbol"/>
              </a:rPr>
              <a:t>’</a:t>
            </a: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 are located in /usr/doc/*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741240" indent="-284040">
              <a:lnSpc>
                <a:spcPct val="107000"/>
              </a:lnSpc>
            </a:pP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When you have completed that, move any of them which have the letter </a:t>
            </a:r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tarSymbol"/>
              </a:rPr>
              <a:t>“</a:t>
            </a:r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q</a:t>
            </a:r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tarSymbol"/>
              </a:rPr>
              <a:t>”</a:t>
            </a:r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in their file name into the 1601/Homework directory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741240" indent="-284040">
              <a:lnSpc>
                <a:spcPct val="107000"/>
              </a:lnSpc>
            </a:pP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Don</a:t>
            </a: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tarSymbol"/>
              </a:rPr>
              <a:t>’</a:t>
            </a: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 do this by hand, have the computer figure it out with the right command.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</p:txBody>
      </p:sp>
    </p:spTree>
  </p:cSld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152280" y="152280"/>
            <a:ext cx="8761680" cy="114156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 anchor="ctr"/>
          <a:p>
            <a:pPr algn="ctr"/>
            <a:r>
              <a:rPr b="0" lang="en-GB" sz="44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Exercise</a:t>
            </a:r>
            <a:endParaRPr b="0" lang="en-US" sz="4400" spc="-1" strike="noStrike">
              <a:solidFill>
                <a:srgbClr val="ffff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9" name="TextShape 2"/>
          <p:cNvSpPr txBox="1"/>
          <p:nvPr/>
        </p:nvSpPr>
        <p:spPr>
          <a:xfrm>
            <a:off x="152280" y="1371600"/>
            <a:ext cx="8761680" cy="533412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/>
          <a:p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We have decided to quit 2611, move all files from the 2611 directory into the 1601 directory.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741240" indent="-284040">
              <a:lnSpc>
                <a:spcPct val="107000"/>
              </a:lnSpc>
            </a:pP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Be sure the Homeworks end up in the Homeworks directory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741240" indent="-284040">
              <a:lnSpc>
                <a:spcPct val="107000"/>
              </a:lnSpc>
            </a:pP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Be sure the Quizzes end up in the Quizzes directory.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</p:txBody>
      </p:sp>
    </p:spTree>
  </p:cSld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152280" y="152280"/>
            <a:ext cx="8761680" cy="114156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 anchor="ctr"/>
          <a:p>
            <a:pPr algn="ctr"/>
            <a:r>
              <a:rPr b="0" lang="en-GB" sz="44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Deleting</a:t>
            </a:r>
            <a:endParaRPr b="0" lang="en-US" sz="4400" spc="-1" strike="noStrike">
              <a:solidFill>
                <a:srgbClr val="ffff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1" name="TextShape 2"/>
          <p:cNvSpPr txBox="1"/>
          <p:nvPr/>
        </p:nvSpPr>
        <p:spPr>
          <a:xfrm>
            <a:off x="152280" y="1371600"/>
            <a:ext cx="8761680" cy="533412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/>
          <a:p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Be careful what you delete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741240" indent="-284040">
              <a:lnSpc>
                <a:spcPct val="107000"/>
              </a:lnSpc>
            </a:pP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There is no recycle bin, once its gone, its gone.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To remove a file type: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741240" indent="-284040">
              <a:lnSpc>
                <a:spcPct val="107000"/>
              </a:lnSpc>
            </a:pP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rm readme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To remove a directory: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741240" indent="-284040">
              <a:lnSpc>
                <a:spcPct val="107000"/>
              </a:lnSpc>
            </a:pP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rmdir html 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741240" indent="-284040">
              <a:lnSpc>
                <a:spcPct val="107000"/>
              </a:lnSpc>
            </a:pP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However the directory must be empty first, 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741240" indent="-284040">
              <a:lnSpc>
                <a:spcPct val="107000"/>
              </a:lnSpc>
            </a:pP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rm -r html </a:t>
            </a:r>
            <a:r>
              <a:rPr b="0" lang="en-GB" sz="28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# deletes the contents and then the dir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</p:txBody>
      </p:sp>
    </p:spTree>
  </p:cSld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152280" y="152280"/>
            <a:ext cx="8761680" cy="114156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 anchor="ctr"/>
          <a:p>
            <a:pPr algn="ctr"/>
            <a:r>
              <a:rPr b="0" lang="en-GB" sz="44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Exercise</a:t>
            </a:r>
            <a:endParaRPr b="0" lang="en-US" sz="4400" spc="-1" strike="noStrike">
              <a:solidFill>
                <a:srgbClr val="ffff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3" name="TextShape 2"/>
          <p:cNvSpPr txBox="1"/>
          <p:nvPr/>
        </p:nvSpPr>
        <p:spPr>
          <a:xfrm>
            <a:off x="152280" y="1371600"/>
            <a:ext cx="8761680" cy="533412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/>
          <a:p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Delete all files which start with VG in your 1601/Quizzes directory 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152280" y="152280"/>
            <a:ext cx="8761680" cy="114156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 anchor="ctr"/>
          <a:p>
            <a:pPr algn="ctr"/>
            <a:r>
              <a:rPr b="0" lang="en-GB" sz="44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Remember man is your friend</a:t>
            </a:r>
            <a:endParaRPr b="0" lang="en-US" sz="4400" spc="-1" strike="noStrike">
              <a:solidFill>
                <a:srgbClr val="ffff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5" name="TextShape 2"/>
          <p:cNvSpPr txBox="1"/>
          <p:nvPr/>
        </p:nvSpPr>
        <p:spPr>
          <a:xfrm>
            <a:off x="152280" y="1371600"/>
            <a:ext cx="8761680" cy="533412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/>
          <a:p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If you can</a:t>
            </a:r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tarSymbol"/>
              </a:rPr>
              <a:t>’</a:t>
            </a:r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 remember how to do something, man can probably tell you how: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741240" indent="-284040">
              <a:lnSpc>
                <a:spcPct val="107000"/>
              </a:lnSpc>
            </a:pP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man ls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741240" indent="-284040">
              <a:lnSpc>
                <a:spcPct val="107000"/>
              </a:lnSpc>
            </a:pP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man cd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741240" indent="-284040">
              <a:lnSpc>
                <a:spcPct val="107000"/>
              </a:lnSpc>
            </a:pP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man more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741240" indent="-284040">
              <a:lnSpc>
                <a:spcPct val="107000"/>
              </a:lnSpc>
            </a:pP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man mv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741240" indent="-284040">
              <a:lnSpc>
                <a:spcPct val="107000"/>
              </a:lnSpc>
            </a:pP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man cp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Many of these commands have interesting options which can do special things.  The man page will tell you.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152280" y="152280"/>
            <a:ext cx="8761680" cy="114156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 anchor="ctr"/>
          <a:p>
            <a:pPr algn="ctr"/>
            <a:r>
              <a:rPr b="0" lang="en-GB" sz="44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What is a Directory</a:t>
            </a:r>
            <a:endParaRPr b="0" lang="en-US" sz="4400" spc="-1" strike="noStrike">
              <a:solidFill>
                <a:srgbClr val="ffff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2" name="TextShape 2"/>
          <p:cNvSpPr txBox="1"/>
          <p:nvPr/>
        </p:nvSpPr>
        <p:spPr>
          <a:xfrm>
            <a:off x="152280" y="1371600"/>
            <a:ext cx="8761680" cy="533412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/>
          <a:p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There must be some way to organize a bunch of files. 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Perhaps we would want them sorted into folders.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In windows </a:t>
            </a:r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tarSymbol"/>
              </a:rPr>
              <a:t>“</a:t>
            </a:r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My Computer</a:t>
            </a:r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tarSymbol"/>
              </a:rPr>
              <a:t>”</a:t>
            </a:r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has the </a:t>
            </a:r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tarSymbol"/>
              </a:rPr>
              <a:t>“</a:t>
            </a:r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 Drive</a:t>
            </a:r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tarSymbol"/>
              </a:rPr>
              <a:t>”</a:t>
            </a:r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in it.  In there, you can see many folders.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In UNIX, a similar organizational structure exists.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152280" y="130320"/>
            <a:ext cx="8761680" cy="73008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 anchor="ctr"/>
          <a:p>
            <a:pPr algn="ctr"/>
            <a:r>
              <a:rPr b="0" lang="en-GB" sz="44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What directory am I in?</a:t>
            </a:r>
            <a:endParaRPr b="0" lang="en-US" sz="4400" spc="-1" strike="noStrike">
              <a:solidFill>
                <a:srgbClr val="ffff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4" name="TextShape 2"/>
          <p:cNvSpPr txBox="1"/>
          <p:nvPr/>
        </p:nvSpPr>
        <p:spPr>
          <a:xfrm>
            <a:off x="228600" y="762120"/>
            <a:ext cx="8761320" cy="533232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/>
          <a:p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In windows you can tell which directory you are in by looking at the directory tree at the left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graphicFrame>
        <p:nvGraphicFramePr>
          <p:cNvPr id="45" name="Object 3"/>
          <p:cNvGraphicFramePr/>
          <p:nvPr/>
        </p:nvGraphicFramePr>
        <p:xfrm>
          <a:off x="152280" y="1828800"/>
          <a:ext cx="3637080" cy="4836960"/>
        </p:xfrm>
        <a:graphic>
          <a:graphicData uri="http://schemas.openxmlformats.org/presentationml/2006/ole">
            <p:oleObj r:id="rId1" spid="">
              <p:embed/>
              <p:pic>
                <p:nvPicPr>
                  <p:cNvPr id="46" name="" descr=""/>
                  <p:cNvPicPr/>
                  <p:nvPr/>
                </p:nvPicPr>
                <p:blipFill>
                  <a:blip r:embed="rId2"/>
                  <a:stretch/>
                </p:blipFill>
                <p:spPr>
                  <a:xfrm>
                    <a:off x="152280" y="1828800"/>
                    <a:ext cx="3637080" cy="4836960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</p:oleObj>
          </a:graphicData>
        </a:graphic>
      </p:graphicFrame>
      <p:sp>
        <p:nvSpPr>
          <p:cNvPr id="47" name="TextShape 4"/>
          <p:cNvSpPr txBox="1"/>
          <p:nvPr/>
        </p:nvSpPr>
        <p:spPr>
          <a:xfrm>
            <a:off x="2847960" y="2057400"/>
            <a:ext cx="6294600" cy="146988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/>
          <a:p>
            <a:pPr marL="914400">
              <a:lnSpc>
                <a:spcPct val="107000"/>
              </a:lnSpc>
            </a:pPr>
            <a:r>
              <a:rPr b="0" lang="en-GB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You might say that this user is in the Directory: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914400">
              <a:lnSpc>
                <a:spcPct val="107000"/>
              </a:lnSpc>
            </a:pPr>
            <a:r>
              <a:rPr b="0" lang="en-GB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C:\Documents and Settings\enda\Desktop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152280" y="152280"/>
            <a:ext cx="8761680" cy="114156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 anchor="ctr"/>
          <a:p>
            <a:pPr algn="ctr"/>
            <a:r>
              <a:rPr b="0" lang="en-GB" sz="44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Unix Directories</a:t>
            </a:r>
            <a:endParaRPr b="0" lang="en-US" sz="4400" spc="-1" strike="noStrike">
              <a:solidFill>
                <a:srgbClr val="ffff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9" name="TextShape 2"/>
          <p:cNvSpPr txBox="1"/>
          <p:nvPr/>
        </p:nvSpPr>
        <p:spPr>
          <a:xfrm>
            <a:off x="152280" y="1371600"/>
            <a:ext cx="8761680" cy="533412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/>
          <a:p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To find out which directory you are in you can type: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741240" indent="-284040">
              <a:lnSpc>
                <a:spcPct val="107000"/>
              </a:lnSpc>
            </a:pP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pwd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This will return something like: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741240" indent="-284040">
              <a:lnSpc>
                <a:spcPct val="107000"/>
              </a:lnSpc>
            </a:pP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/home/enda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Notice that in UNIX directories are separated by / where as in dos they are separated by \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741240" indent="-284040">
              <a:lnSpc>
                <a:spcPct val="107000"/>
              </a:lnSpc>
            </a:pP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Also note that no drive </a:t>
            </a: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tarSymbol"/>
              </a:rPr>
              <a:t>“</a:t>
            </a: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C:\</a:t>
            </a: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tarSymbol"/>
              </a:rPr>
              <a:t>”</a:t>
            </a: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appears in the directory listing.  Everything in unix starts at /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Shape 1"/>
          <p:cNvSpPr txBox="1"/>
          <p:nvPr/>
        </p:nvSpPr>
        <p:spPr>
          <a:xfrm>
            <a:off x="152280" y="152280"/>
            <a:ext cx="8761680" cy="114156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 anchor="ctr"/>
          <a:p>
            <a:pPr algn="ctr"/>
            <a:r>
              <a:rPr b="0" lang="en-GB" sz="44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Moving around</a:t>
            </a:r>
            <a:endParaRPr b="0" lang="en-US" sz="4400" spc="-1" strike="noStrike">
              <a:solidFill>
                <a:srgbClr val="ffff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1" name="TextShape 2"/>
          <p:cNvSpPr txBox="1"/>
          <p:nvPr/>
        </p:nvSpPr>
        <p:spPr>
          <a:xfrm>
            <a:off x="152280" y="1371600"/>
            <a:ext cx="8761680" cy="533412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/>
          <a:p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To move into another directory you type: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741240" indent="-284040">
              <a:lnSpc>
                <a:spcPct val="107000"/>
              </a:lnSpc>
            </a:pP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cd bob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1143000" indent="-228600">
              <a:lnSpc>
                <a:spcPct val="107000"/>
              </a:lnSpc>
            </a:pPr>
            <a:r>
              <a:rPr b="0" lang="en-GB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This would move you into a directory called bob which is under the current directory</a:t>
            </a:r>
            <a:endParaRPr b="0" lang="en-US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741240" indent="-284040">
              <a:lnSpc>
                <a:spcPct val="107000"/>
              </a:lnSpc>
            </a:pP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cd ..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1143000" indent="-228600">
              <a:lnSpc>
                <a:spcPct val="107000"/>
              </a:lnSpc>
            </a:pPr>
            <a:r>
              <a:rPr b="0" lang="en-GB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This would move you back one directory from where you are now</a:t>
            </a:r>
            <a:endParaRPr b="0" lang="en-US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741240" indent="-284040">
              <a:lnSpc>
                <a:spcPct val="107000"/>
              </a:lnSpc>
            </a:pP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cd /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pPr marL="1143000" indent="-228600">
              <a:lnSpc>
                <a:spcPct val="107000"/>
              </a:lnSpc>
            </a:pPr>
            <a:r>
              <a:rPr b="0" lang="en-GB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This will take you all the way to the top of the file system</a:t>
            </a:r>
            <a:endParaRPr b="0" lang="en-US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Shape 1"/>
          <p:cNvSpPr txBox="1"/>
          <p:nvPr/>
        </p:nvSpPr>
        <p:spPr>
          <a:xfrm>
            <a:off x="152280" y="152280"/>
            <a:ext cx="8761680" cy="114156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 anchor="ctr"/>
          <a:p>
            <a:pPr algn="ctr"/>
            <a:r>
              <a:rPr b="0" lang="en-GB" sz="44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Example:</a:t>
            </a:r>
            <a:endParaRPr b="0" lang="en-US" sz="4400" spc="-1" strike="noStrike">
              <a:solidFill>
                <a:srgbClr val="ffff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3" name="TextShape 2"/>
          <p:cNvSpPr txBox="1"/>
          <p:nvPr/>
        </p:nvSpPr>
        <p:spPr>
          <a:xfrm>
            <a:off x="152280" y="1371600"/>
            <a:ext cx="8761680" cy="565092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/>
          <a:p>
            <a:r>
              <a:rPr b="0" lang="en-GB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knoppix@ttyp0[knoppix]$ pwd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r>
              <a:rPr b="0" lang="en-GB" sz="24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/home/knoppix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r>
              <a:rPr b="0" lang="en-GB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knoppix@ttyp0[knoppix]$ cd Desktop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r>
              <a:rPr b="0" lang="en-GB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knoppix@ttyp0[Desktop]$ pwd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r>
              <a:rPr b="0" lang="en-GB" sz="24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/home/knoppix/Desktop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r>
              <a:rPr b="0" lang="en-GB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knoppix@ttyp0[Desktop]$ cd ..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r>
              <a:rPr b="0" lang="en-GB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knoppix@ttyp0[knoppix]$ pwd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r>
              <a:rPr b="0" lang="en-GB" sz="24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/home/knoppix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r>
              <a:rPr b="0" lang="en-GB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knoppix@ttyp0[knoppix]$ cd /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r>
              <a:rPr b="0" lang="en-GB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knoppix@ttyp0[/]$ pwd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r>
              <a:rPr b="0" lang="en-GB" sz="24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/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r>
              <a:rPr b="0" lang="en-GB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knoppix@ttyp0[/]$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Shape 1"/>
          <p:cNvSpPr txBox="1"/>
          <p:nvPr/>
        </p:nvSpPr>
        <p:spPr>
          <a:xfrm>
            <a:off x="152280" y="152280"/>
            <a:ext cx="8761680" cy="114156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 anchor="ctr"/>
          <a:p>
            <a:pPr algn="ctr"/>
            <a:r>
              <a:rPr b="0" lang="en-GB" sz="44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How do you know what</a:t>
            </a:r>
            <a:r>
              <a:rPr b="0" lang="en-GB" sz="44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StarSymbol"/>
              </a:rPr>
              <a:t>’</a:t>
            </a:r>
            <a:r>
              <a:rPr b="0" lang="en-GB" sz="44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 here?</a:t>
            </a:r>
            <a:endParaRPr b="0" lang="en-US" sz="4400" spc="-1" strike="noStrike">
              <a:solidFill>
                <a:srgbClr val="ffff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5" name="TextShape 2"/>
          <p:cNvSpPr txBox="1"/>
          <p:nvPr/>
        </p:nvSpPr>
        <p:spPr>
          <a:xfrm>
            <a:off x="152280" y="1371600"/>
            <a:ext cx="8761680" cy="533412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/>
          <a:p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How did I know </a:t>
            </a:r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tarSymbol"/>
              </a:rPr>
              <a:t>“</a:t>
            </a:r>
            <a:r>
              <a:rPr b="0" lang="en-GB" sz="24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Desktop</a:t>
            </a:r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tarSymbol"/>
              </a:rPr>
              <a:t>”</a:t>
            </a:r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was a directory?  Type: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741240" indent="-284040">
              <a:lnSpc>
                <a:spcPct val="107000"/>
              </a:lnSpc>
            </a:pP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ls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  <a:p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In any directory this will give you a LIST of all files and directories which are in the your current directory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741240" indent="-284040">
              <a:lnSpc>
                <a:spcPct val="107000"/>
              </a:lnSpc>
            </a:pP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On this particular shell, with this particular setup, directories will show up in blue.  We will see more reliable ways to tell if something is a directory later.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  <a:ea typeface="msgothic"/>
            </a:endParaRPr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Shape 1"/>
          <p:cNvSpPr txBox="1"/>
          <p:nvPr/>
        </p:nvSpPr>
        <p:spPr>
          <a:xfrm>
            <a:off x="152280" y="152280"/>
            <a:ext cx="8761680" cy="114156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 anchor="ctr"/>
          <a:p>
            <a:pPr algn="ctr"/>
            <a:r>
              <a:rPr b="0" lang="en-GB" sz="44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Exercise</a:t>
            </a:r>
            <a:endParaRPr b="0" lang="en-US" sz="4400" spc="-1" strike="noStrike">
              <a:solidFill>
                <a:srgbClr val="ffff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7" name="TextShape 2"/>
          <p:cNvSpPr txBox="1"/>
          <p:nvPr/>
        </p:nvSpPr>
        <p:spPr>
          <a:xfrm>
            <a:off x="152280" y="1371600"/>
            <a:ext cx="8761680" cy="533412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/>
          <a:p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Move around a little using, pwd and cd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Attempt to get into the directory: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/usr/share/games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See if you can get there in one command from anywhere.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r>
              <a:rPr b="0" lang="en-GB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See if you can get there bit by bit from wherever you are.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LibreOffice/5.1.6.2$Linux_X86_64 LibreOffice_project/10m0$Build-2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2001-01-09T21:24:43Z</dcterms:created>
  <dc:creator>Enda Sullivan</dc:creator>
  <dc:description/>
  <dc:language>en-US</dc:language>
  <cp:lastModifiedBy> </cp:lastModifiedBy>
  <cp:lastPrinted>2003-09-08T15:47:49Z</cp:lastPrinted>
  <dcterms:modified xsi:type="dcterms:W3CDTF">2004-09-08T17:52:11Z</dcterms:modified>
  <cp:revision>1</cp:revision>
  <dc:subject/>
  <dc:title>Day 2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1">
    <vt:lpwstr/>
  </property>
  <property fmtid="{D5CDD505-2E9C-101B-9397-08002B2CF9AE}" pid="3" name="Info 2">
    <vt:lpwstr/>
  </property>
  <property fmtid="{D5CDD505-2E9C-101B-9397-08002B2CF9AE}" pid="4" name="Info 3">
    <vt:lpwstr/>
  </property>
  <property fmtid="{D5CDD505-2E9C-101B-9397-08002B2CF9AE}" pid="5" name="Info 4">
    <vt:lpwstr/>
  </property>
</Properties>
</file>